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1" r:id="rId5"/>
  </p:sldMasterIdLst>
  <p:notesMasterIdLst>
    <p:notesMasterId r:id="rId8"/>
  </p:notesMasterIdLst>
  <p:handoutMasterIdLst>
    <p:handoutMasterId r:id="rId9"/>
  </p:handoutMasterIdLst>
  <p:sldIdLst>
    <p:sldId id="456" r:id="rId6"/>
    <p:sldId id="4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CB6E430B-4E14-4D3D-BA44-97EA19E71654}">
          <p14:sldIdLst>
            <p14:sldId id="456"/>
            <p14:sldId id="457"/>
          </p14:sldIdLst>
        </p14:section>
      </p14:sectionLst>
    </p:ex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 Pierre-Emmanuel (ECFIN)" initials="RP(" lastIdx="17" clrIdx="0">
    <p:extLst>
      <p:ext uri="{19B8F6BF-5375-455C-9EA6-DF929625EA0E}">
        <p15:presenceInfo xmlns:p15="http://schemas.microsoft.com/office/powerpoint/2012/main" userId="ROS Pierre-Emmanuel (ECFIN)" providerId="None"/>
      </p:ext>
    </p:extLst>
  </p:cmAuthor>
  <p:cmAuthor id="2" name="MUNISTERI Filippo (ECFIN)" initials="MF(" lastIdx="3" clrIdx="1">
    <p:extLst>
      <p:ext uri="{19B8F6BF-5375-455C-9EA6-DF929625EA0E}">
        <p15:presenceInfo xmlns:p15="http://schemas.microsoft.com/office/powerpoint/2012/main" userId="MUNISTERI Filippo (ECFIN)" providerId="None"/>
      </p:ext>
    </p:extLst>
  </p:cmAuthor>
  <p:cmAuthor id="3" name="ROS Pierre-Emmanuel (ECFIN)" initials="RP( [2]" lastIdx="1" clrIdx="2">
    <p:extLst>
      <p:ext uri="{19B8F6BF-5375-455C-9EA6-DF929625EA0E}">
        <p15:presenceInfo xmlns:p15="http://schemas.microsoft.com/office/powerpoint/2012/main" userId="S-1-5-21-1606980848-2025429265-839522115-1213019" providerId="AD"/>
      </p:ext>
    </p:extLst>
  </p:cmAuthor>
  <p:cmAuthor id="4" name="TALLONE Mattia (ECFIN)" initials="TM(" lastIdx="1" clrIdx="3">
    <p:extLst>
      <p:ext uri="{19B8F6BF-5375-455C-9EA6-DF929625EA0E}">
        <p15:presenceInfo xmlns:p15="http://schemas.microsoft.com/office/powerpoint/2012/main" userId="S-1-5-21-1606980848-2025429265-839522115-1408583" providerId="AD"/>
      </p:ext>
    </p:extLst>
  </p:cmAuthor>
  <p:cmAuthor id="5" name="COLOMBO Martina (ECFIN)" initials="MC" lastIdx="2" clrIdx="4"/>
  <p:cmAuthor id="6" name="CZUCZ Dénes" initials="CD" lastIdx="1" clrIdx="5">
    <p:extLst>
      <p:ext uri="{19B8F6BF-5375-455C-9EA6-DF929625EA0E}">
        <p15:presenceInfo xmlns:p15="http://schemas.microsoft.com/office/powerpoint/2012/main" userId="SZUCZD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35DC1"/>
    <a:srgbClr val="000000"/>
    <a:srgbClr val="024B9C"/>
    <a:srgbClr val="E5819C"/>
    <a:srgbClr val="E16289"/>
    <a:srgbClr val="D3E8F9"/>
    <a:srgbClr val="0356B1"/>
    <a:srgbClr val="024EA2"/>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35" autoAdjust="0"/>
    <p:restoredTop sz="70812" autoAdjust="0"/>
  </p:normalViewPr>
  <p:slideViewPr>
    <p:cSldViewPr snapToGrid="0">
      <p:cViewPr varScale="1">
        <p:scale>
          <a:sx n="44" d="100"/>
          <a:sy n="44" d="100"/>
        </p:scale>
        <p:origin x="1188" y="36"/>
      </p:cViewPr>
      <p:guideLst>
        <p:guide orient="horz" pos="2092"/>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21/02/2024</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21/02/2024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5"/>
          </p:nvPr>
        </p:nvSpPr>
        <p:spPr/>
        <p:txBody>
          <a:bodyPr/>
          <a:lstStyle/>
          <a:p>
            <a:fld id="{59CF2995-AB43-4B7C-B8CD-9DC7C3692A9C}" type="slidenum">
              <a:rPr lang="en-GB" smtClean="0"/>
              <a:t>1</a:t>
            </a:fld>
            <a:endParaRPr lang="en-GB"/>
          </a:p>
        </p:txBody>
      </p:sp>
    </p:spTree>
    <p:extLst>
      <p:ext uri="{BB962C8B-B14F-4D97-AF65-F5344CB8AC3E}">
        <p14:creationId xmlns:p14="http://schemas.microsoft.com/office/powerpoint/2010/main" val="2377864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5"/>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8100454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r>
              <a:rPr lang="en-US"/>
              <a:t>Click icon to add picture</a:t>
            </a:r>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r>
              <a:rPr lang="en-US"/>
              <a:t>Click icon to add picture</a:t>
            </a:r>
            <a:endParaRPr lang="en-GB" dirty="0"/>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r>
              <a:rPr lang="en-US"/>
              <a:t>Click icon to add picture</a:t>
            </a:r>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r>
              <a:rPr lang="en-US"/>
              <a:t>Click icon to add picture</a:t>
            </a:r>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r>
              <a:rPr lang="en-US"/>
              <a:t>Click icon to add picture</a:t>
            </a:r>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r>
              <a:rPr lang="en-US"/>
              <a:t>Click icon to add picture</a:t>
            </a:r>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r>
              <a:rPr lang="en-US"/>
              <a:t>Click icon to add picture</a:t>
            </a:r>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1" y="981075"/>
            <a:ext cx="12240684"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6851" y="258764"/>
            <a:ext cx="1915583"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5327651" y="2565401"/>
            <a:ext cx="6720416"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814917" y="3716339"/>
            <a:ext cx="11377083"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fld id="{3B6B0823-EAAC-45DC-AD9F-1C401C5A86EA}" type="datetime1">
              <a:rPr lang="en-GB" smtClean="0"/>
              <a:t>21/02/2024</a:t>
            </a:fld>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58D2E7E8-4FCA-43A5-9E2B-B6F6F1A74C14}" type="slidenum">
              <a:rPr lang="en-GB" smtClean="0"/>
              <a:t>‹#›</a:t>
            </a:fld>
            <a:endParaRPr lang="en-GB"/>
          </a:p>
        </p:txBody>
      </p:sp>
      <p:sp>
        <p:nvSpPr>
          <p:cNvPr id="7" name="Rectangle 6"/>
          <p:cNvSpPr/>
          <p:nvPr/>
        </p:nvSpPr>
        <p:spPr>
          <a:xfrm>
            <a:off x="5689600" y="6659563"/>
            <a:ext cx="814917"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extLst>
      <p:ext uri="{BB962C8B-B14F-4D97-AF65-F5344CB8AC3E}">
        <p14:creationId xmlns:p14="http://schemas.microsoft.com/office/powerpoint/2010/main" val="411071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B0AFE1E4-EF82-4979-BFA8-5B7CBFB35761}" type="datetime1">
              <a:rPr lang="en-GB" smtClean="0"/>
              <a:t>21/02/2024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41370599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fld id="{8AF539CF-D5E2-452D-A97A-5F21218D100F}" type="datetime1">
              <a:rPr lang="en-GB" smtClean="0"/>
              <a:t>21/02/2024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14247235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492376"/>
            <a:ext cx="53848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2492376"/>
            <a:ext cx="53848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C51BC210-F923-4252-ACCE-738D26F68FDE}" type="datetime1">
              <a:rPr lang="en-GB" smtClean="0"/>
              <a:t>21/02/2024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3245250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4999AA38-D8EE-4203-BEC7-59B28F72F7F2}" type="datetime1">
              <a:rPr lang="en-GB" smtClean="0"/>
              <a:t>21/02/2024</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16153007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BE3C80B0-C2DA-4612-96B0-AFA6B8595640}" type="datetime1">
              <a:rPr lang="en-GB" smtClean="0"/>
              <a:t>21/02/2024</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22662761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B7E817E-6A3A-4DE8-8DF8-DECBB5C231BC}" type="datetime1">
              <a:rPr lang="en-GB" smtClean="0"/>
              <a:t>21/02/2024</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24802676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fld id="{81843663-42A7-47D2-B8F0-EC057B12BFAA}" type="datetime1">
              <a:rPr lang="en-GB" smtClean="0"/>
              <a:t>21/02/2024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32078218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fld id="{2521F6E4-739C-41C2-9E64-47C1DE9A0268}" type="datetime1">
              <a:rPr lang="en-GB" smtClean="0"/>
              <a:t>21/02/2024</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29505353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77C33BD3-24C5-4824-AD78-D74E7BBF6C89}" type="datetime1">
              <a:rPr lang="en-GB" smtClean="0"/>
              <a:t>21/02/2024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3424262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20152" y="1339850"/>
            <a:ext cx="2762249"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27051" y="1339850"/>
            <a:ext cx="8089900" cy="46815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6EC5120E-9948-497B-B457-8365ECA7A438}" type="datetime1">
              <a:rPr lang="en-GB" smtClean="0"/>
              <a:t>21/02/2024</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8D2E7E8-4FCA-43A5-9E2B-B6F6F1A74C14}" type="slidenum">
              <a:rPr lang="en-GB" smtClean="0"/>
              <a:t>‹#›</a:t>
            </a:fld>
            <a:endParaRPr lang="en-GB"/>
          </a:p>
        </p:txBody>
      </p:sp>
    </p:spTree>
    <p:extLst>
      <p:ext uri="{BB962C8B-B14F-4D97-AF65-F5344CB8AC3E}">
        <p14:creationId xmlns:p14="http://schemas.microsoft.com/office/powerpoint/2010/main" val="123561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r>
              <a:rPr lang="en-US"/>
              <a:t>Edit Master text styles</a:t>
            </a:r>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image" Target="../media/image7.png"/><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7051" y="1339850"/>
            <a:ext cx="109728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609600" y="2492376"/>
            <a:ext cx="109728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fld id="{BF243C92-A8FF-4ACC-8B96-F532A6A4C658}" type="datetime1">
              <a:rPr lang="en-GB" smtClean="0"/>
              <a:t>21/02/2024</a:t>
            </a:fld>
            <a:endParaRPr lang="en-GB"/>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endParaRPr lang="en-GB"/>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fld id="{58D2E7E8-4FCA-43A5-9E2B-B6F6F1A74C14}" type="slidenum">
              <a:rPr lang="en-GB" smtClean="0"/>
              <a:t>‹#›</a:t>
            </a:fld>
            <a:endParaRPr lang="en-GB"/>
          </a:p>
        </p:txBody>
      </p:sp>
      <p:sp>
        <p:nvSpPr>
          <p:cNvPr id="15" name="Rectangle 14"/>
          <p:cNvSpPr/>
          <p:nvPr/>
        </p:nvSpPr>
        <p:spPr>
          <a:xfrm>
            <a:off x="0" y="0"/>
            <a:ext cx="12192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5683251" y="6659564"/>
            <a:ext cx="814916"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276851" y="258764"/>
            <a:ext cx="1915583" cy="1004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37456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investeu.europa.eu/document/download/4a17f676-5ad6-482c-8030-fd098a9b33cf_en?filename=CE0I_Addendum%201_List%20of%20changes.docx"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hyperlink" Target="https://investeu.europa.eu/document/download/3c2e6866-632a-4d71-9f7a-dd766d19a53b_en?filename=InvestEU%20Guarantee%20Agreement%20template_2nd%20call_pari%20passu%20direct%20debt.docx" TargetMode="External"/><Relationship Id="rId4" Type="http://schemas.openxmlformats.org/officeDocument/2006/relationships/hyperlink" Target="https://investeu.europa.eu/document/download/c671d1a9-5b74-4bc0-9f3c-9bc4a0821019_en?filename=InvestEU%20Guarantee%20Agreement%20template_2nd%20call_FLP%20direct%20debt.doc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722" y="279660"/>
            <a:ext cx="10515600" cy="782357"/>
          </a:xfrm>
        </p:spPr>
        <p:txBody>
          <a:bodyPr/>
          <a:lstStyle/>
          <a:p>
            <a:r>
              <a:rPr lang="en-IE" dirty="0"/>
              <a:t>Additional post-webinar information</a:t>
            </a:r>
            <a:endParaRPr lang="en-US" dirty="0"/>
          </a:p>
        </p:txBody>
      </p:sp>
      <p:sp>
        <p:nvSpPr>
          <p:cNvPr id="4" name="TextBox 3"/>
          <p:cNvSpPr txBox="1"/>
          <p:nvPr/>
        </p:nvSpPr>
        <p:spPr>
          <a:xfrm>
            <a:off x="970722" y="1062017"/>
            <a:ext cx="10380452" cy="669414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endParaRPr lang="en-US" sz="2000" b="1" dirty="0"/>
          </a:p>
          <a:p>
            <a:pPr marL="342900" indent="-342900">
              <a:spcAft>
                <a:spcPts val="1200"/>
              </a:spcAft>
              <a:buFont typeface="Arial" panose="020B0604020202020204" pitchFamily="34" charset="0"/>
              <a:buChar char="•"/>
            </a:pPr>
            <a:r>
              <a:rPr lang="en-US" sz="2000" dirty="0"/>
              <a:t>First cut-off date for the 2nd </a:t>
            </a:r>
            <a:r>
              <a:rPr lang="en-US" sz="2000" dirty="0" err="1"/>
              <a:t>CfE</a:t>
            </a:r>
            <a:r>
              <a:rPr lang="en-150" sz="2000" dirty="0"/>
              <a:t>o</a:t>
            </a:r>
            <a:r>
              <a:rPr lang="en-US" sz="2000" dirty="0"/>
              <a:t>I (both IEU Fund and IEU Advisory Hub) has been postponed to </a:t>
            </a:r>
            <a:r>
              <a:rPr lang="en-US" sz="2000" b="1" dirty="0"/>
              <a:t>5 April 2024 </a:t>
            </a:r>
            <a:r>
              <a:rPr lang="en-US" sz="2000" dirty="0"/>
              <a:t>(18:00 CET), </a:t>
            </a:r>
            <a:r>
              <a:rPr lang="en-US" sz="2000" dirty="0">
                <a:hlinkClick r:id="rId3"/>
              </a:rPr>
              <a:t>see Addendum 1.1 </a:t>
            </a:r>
            <a:endParaRPr lang="en-US" sz="2000" dirty="0"/>
          </a:p>
          <a:p>
            <a:pPr>
              <a:spcAft>
                <a:spcPts val="600"/>
              </a:spcAft>
            </a:pPr>
            <a:r>
              <a:rPr lang="en-US" sz="2000" b="1" dirty="0"/>
              <a:t>InvestEU Fund Call</a:t>
            </a:r>
          </a:p>
          <a:p>
            <a:pPr marL="342900" indent="-342900">
              <a:spcAft>
                <a:spcPts val="600"/>
              </a:spcAft>
              <a:buFont typeface="Arial" panose="020B0604020202020204" pitchFamily="34" charset="0"/>
              <a:buChar char="•"/>
            </a:pPr>
            <a:r>
              <a:rPr lang="en-US" sz="2000" dirty="0"/>
              <a:t>Commission amended the criteria under which a financial product proposal under the 2</a:t>
            </a:r>
            <a:r>
              <a:rPr lang="en-US" sz="2000" baseline="30000" dirty="0"/>
              <a:t>nd</a:t>
            </a:r>
            <a:r>
              <a:rPr lang="en-US" sz="2000" dirty="0"/>
              <a:t> </a:t>
            </a:r>
            <a:r>
              <a:rPr lang="en-US" sz="2000" dirty="0" err="1"/>
              <a:t>CfE</a:t>
            </a:r>
            <a:r>
              <a:rPr lang="en-150" sz="2000" dirty="0"/>
              <a:t>o</a:t>
            </a:r>
            <a:r>
              <a:rPr lang="en-US" sz="2000" dirty="0"/>
              <a:t>I can be considered as a “top-up” of an existing product - </a:t>
            </a:r>
            <a:r>
              <a:rPr lang="en-US" sz="2000" dirty="0">
                <a:hlinkClick r:id="rId3"/>
              </a:rPr>
              <a:t>see Addendum 1.2</a:t>
            </a:r>
          </a:p>
          <a:p>
            <a:pPr marL="342900" indent="-342900">
              <a:spcAft>
                <a:spcPts val="600"/>
              </a:spcAft>
              <a:buFont typeface="Arial" panose="020B0604020202020204" pitchFamily="34" charset="0"/>
              <a:buChar char="•"/>
            </a:pPr>
            <a:r>
              <a:rPr lang="en-US" sz="2000" dirty="0"/>
              <a:t>The inclusion of </a:t>
            </a:r>
            <a:r>
              <a:rPr lang="en-US" sz="2000" b="1" dirty="0"/>
              <a:t>transitional operations </a:t>
            </a:r>
            <a:r>
              <a:rPr lang="en-US" sz="2000" dirty="0"/>
              <a:t>is possible for new financial products proposed by existing and new implementing partners under the 2nd </a:t>
            </a:r>
            <a:r>
              <a:rPr lang="en-US" sz="2000" dirty="0" err="1"/>
              <a:t>CfEoI</a:t>
            </a:r>
            <a:r>
              <a:rPr lang="en-US" sz="2000" dirty="0"/>
              <a:t> provided that such operations are approved (and signed) between 25 October 2023 (publication of the 2nd Call for Expression of Interest) and the signature of the Guarantee Agreement (or the amendment thereof). However, transitional operations are subject to the standard InvestEU approval process (please see Recital 19 and Article 19 of the template guarantee agreement).</a:t>
            </a:r>
          </a:p>
          <a:p>
            <a:pPr marL="342900" indent="-342900">
              <a:buFont typeface="Arial" panose="020B0604020202020204" pitchFamily="34" charset="0"/>
              <a:buChar char="•"/>
            </a:pPr>
            <a:r>
              <a:rPr lang="en-US" sz="2000" dirty="0"/>
              <a:t>Commission can provide applicants</a:t>
            </a:r>
            <a:r>
              <a:rPr lang="en-150" sz="2000" dirty="0"/>
              <a:t>,</a:t>
            </a:r>
            <a:r>
              <a:rPr lang="en-US" sz="2000" dirty="0"/>
              <a:t> on </a:t>
            </a:r>
            <a:r>
              <a:rPr lang="en-150" sz="2000" dirty="0"/>
              <a:t>a </a:t>
            </a:r>
            <a:r>
              <a:rPr lang="en-US" sz="2000" dirty="0"/>
              <a:t>bilateral basis and upon request, </a:t>
            </a:r>
            <a:r>
              <a:rPr lang="en-150" sz="2000" dirty="0"/>
              <a:t>with </a:t>
            </a:r>
            <a:r>
              <a:rPr lang="en-US" sz="2000" dirty="0"/>
              <a:t>indicative examples of EU Guarantee reference pricing based on certain risk assumptions in relation to the indicative specific terms for d</a:t>
            </a:r>
            <a:r>
              <a:rPr lang="en-US" sz="2000" i="0" dirty="0">
                <a:solidFill>
                  <a:srgbClr val="515560"/>
                </a:solidFill>
                <a:effectLst/>
                <a:latin typeface="arial" panose="020B0604020202020204" pitchFamily="34" charset="0"/>
              </a:rPr>
              <a:t>irect debt products with </a:t>
            </a:r>
            <a:r>
              <a:rPr lang="en-US" sz="2000" i="0" dirty="0">
                <a:solidFill>
                  <a:srgbClr val="515560"/>
                </a:solidFill>
                <a:effectLst/>
                <a:latin typeface="arial" panose="020B0604020202020204" pitchFamily="34" charset="0"/>
                <a:hlinkClick r:id="rId4"/>
              </a:rPr>
              <a:t>portfolio FLP </a:t>
            </a:r>
            <a:r>
              <a:rPr lang="en-US" sz="2000" i="0" dirty="0">
                <a:solidFill>
                  <a:srgbClr val="515560"/>
                </a:solidFill>
                <a:effectLst/>
                <a:latin typeface="arial" panose="020B0604020202020204" pitchFamily="34" charset="0"/>
              </a:rPr>
              <a:t>and direct debt products with </a:t>
            </a:r>
            <a:r>
              <a:rPr lang="en-US" sz="2000" i="0" dirty="0">
                <a:solidFill>
                  <a:srgbClr val="515560"/>
                </a:solidFill>
                <a:effectLst/>
                <a:latin typeface="arial" panose="020B0604020202020204" pitchFamily="34" charset="0"/>
                <a:hlinkClick r:id="rId5"/>
              </a:rPr>
              <a:t>pari</a:t>
            </a:r>
            <a:r>
              <a:rPr lang="en-US" sz="2000" dirty="0">
                <a:solidFill>
                  <a:srgbClr val="515560"/>
                </a:solidFill>
                <a:latin typeface="arial" panose="020B0604020202020204" pitchFamily="34" charset="0"/>
                <a:hlinkClick r:id="rId5"/>
              </a:rPr>
              <a:t>-</a:t>
            </a:r>
            <a:r>
              <a:rPr lang="en-US" sz="2000" i="0" dirty="0">
                <a:solidFill>
                  <a:srgbClr val="515560"/>
                </a:solidFill>
                <a:effectLst/>
                <a:latin typeface="arial" panose="020B0604020202020204" pitchFamily="34" charset="0"/>
                <a:hlinkClick r:id="rId5"/>
              </a:rPr>
              <a:t>passu coverage</a:t>
            </a:r>
            <a:r>
              <a:rPr lang="en-US" sz="2000" i="0" dirty="0">
                <a:solidFill>
                  <a:srgbClr val="515560"/>
                </a:solidFill>
                <a:effectLst/>
                <a:latin typeface="arial" panose="020B0604020202020204" pitchFamily="34" charset="0"/>
              </a:rPr>
              <a:t>. </a:t>
            </a: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b="1" dirty="0"/>
          </a:p>
          <a:p>
            <a:endParaRPr lang="en-US" sz="2400" dirty="0">
              <a:solidFill>
                <a:srgbClr val="000000"/>
              </a:solidFill>
              <a:latin typeface="Calibri"/>
              <a:cs typeface="Calibri"/>
            </a:endParaRPr>
          </a:p>
        </p:txBody>
      </p:sp>
    </p:spTree>
    <p:extLst>
      <p:ext uri="{BB962C8B-B14F-4D97-AF65-F5344CB8AC3E}">
        <p14:creationId xmlns:p14="http://schemas.microsoft.com/office/powerpoint/2010/main" val="171489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Additional post-webinar information (2)</a:t>
            </a:r>
            <a:endParaRPr lang="en-US" dirty="0"/>
          </a:p>
        </p:txBody>
      </p:sp>
      <p:sp>
        <p:nvSpPr>
          <p:cNvPr id="4" name="TextBox 3"/>
          <p:cNvSpPr txBox="1"/>
          <p:nvPr/>
        </p:nvSpPr>
        <p:spPr>
          <a:xfrm>
            <a:off x="970722" y="1265217"/>
            <a:ext cx="10380452" cy="269304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endParaRPr lang="en-US" sz="2000" b="1" dirty="0"/>
          </a:p>
          <a:p>
            <a:pPr>
              <a:spcAft>
                <a:spcPts val="600"/>
              </a:spcAft>
            </a:pPr>
            <a:r>
              <a:rPr lang="en-US" sz="2000" b="1" dirty="0"/>
              <a:t>InvestEU Advisory Call</a:t>
            </a:r>
          </a:p>
          <a:p>
            <a:pPr marL="342900" indent="-342900">
              <a:buFont typeface="Arial" panose="020B0604020202020204" pitchFamily="34" charset="0"/>
              <a:buChar char="•"/>
            </a:pPr>
            <a:r>
              <a:rPr lang="en-US" sz="2000" dirty="0">
                <a:latin typeface="+mj-lt"/>
              </a:rPr>
              <a:t>Required supporting documentation to </a:t>
            </a:r>
            <a:r>
              <a:rPr lang="en-GB" sz="2000" dirty="0">
                <a:effectLst/>
                <a:latin typeface="+mj-lt"/>
                <a:ea typeface="Times New Roman" panose="02020603050405020304" pitchFamily="18" charset="0"/>
                <a:cs typeface="Times New Roman" panose="02020603050405020304" pitchFamily="18" charset="0"/>
              </a:rPr>
              <a:t>describe previous similar initiatives that the Applicant has carried out (e.g. contracts, recommendations), </a:t>
            </a:r>
            <a:r>
              <a:rPr lang="en-GB" sz="2000" dirty="0">
                <a:latin typeface="+mj-lt"/>
                <a:ea typeface="Times New Roman" panose="02020603050405020304" pitchFamily="18" charset="0"/>
                <a:cs typeface="Times New Roman" panose="02020603050405020304" pitchFamily="18" charset="0"/>
              </a:rPr>
              <a:t>waived</a:t>
            </a:r>
            <a:r>
              <a:rPr lang="en-GB" sz="2000" dirty="0">
                <a:effectLst/>
                <a:latin typeface="+mj-lt"/>
                <a:ea typeface="Times New Roman" panose="02020603050405020304" pitchFamily="18" charset="0"/>
                <a:cs typeface="Times New Roman" panose="02020603050405020304" pitchFamily="18" charset="0"/>
              </a:rPr>
              <a:t> for existing advisory partners. </a:t>
            </a:r>
            <a:endParaRPr lang="en-IE" sz="2000" dirty="0">
              <a:effectLst/>
              <a:latin typeface="+mj-lt"/>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b="1" dirty="0"/>
          </a:p>
          <a:p>
            <a:endParaRPr lang="en-US" sz="2400" dirty="0">
              <a:solidFill>
                <a:srgbClr val="000000"/>
              </a:solidFill>
              <a:latin typeface="Calibri"/>
              <a:cs typeface="Calibri"/>
            </a:endParaRPr>
          </a:p>
        </p:txBody>
      </p:sp>
    </p:spTree>
    <p:extLst>
      <p:ext uri="{BB962C8B-B14F-4D97-AF65-F5344CB8AC3E}">
        <p14:creationId xmlns:p14="http://schemas.microsoft.com/office/powerpoint/2010/main" val="569365799"/>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Corporate_PPT_Template" id="{9E25CBC4-264C-4E5F-8DDF-C73C2B944108}" vid="{63966CC3-CC63-46CF-BE8C-07ABBDCD6229}"/>
    </a:ext>
  </a:extLst>
</a:theme>
</file>

<file path=ppt/theme/theme2.xml><?xml version="1.0" encoding="utf-8"?>
<a:theme xmlns:a="http://schemas.openxmlformats.org/drawingml/2006/main" name="EC theme">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C theme" id="{EE30B5EA-28F9-4EDE-B0E2-EBA7A1607CD3}" vid="{15DB53AC-0F90-4D6D-BF67-CB2960EEF6A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Status xmlns="http://schemas.microsoft.com/sharepoint/v3/fields">Not Started</_Status>
    <Document_x0020_type xmlns="2170f1bb-b4a4-405f-baef-d2accc8145af">Presentation</Document_x0020_type>
    <EC_Collab_DocumentLanguage xmlns="2170f1bb-b4a4-405f-baef-d2accc8145af">EN</EC_Collab_DocumentLanguage>
    <EC_Collab_Reference xmlns="2170f1bb-b4a4-405f-baef-d2accc8145af" xsi:nil="true"/>
    <URL xmlns="2170f1bb-b4a4-405f-baef-d2accc8145af">
      <Url xsi:nil="true"/>
      <Description xsi:nil="true"/>
    </URL>
    <EC_Collab_Status xmlns="2170f1bb-b4a4-405f-baef-d2accc8145af">Not Started</EC_Collab_Status>
    <TF_x0020_Meeting_x0020__x0028_date_x0029_ xmlns="2170f1bb-b4a4-405f-baef-d2accc8145a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EC Document" ma:contentTypeID="0x010100258AA79CEB83498886A3A086811232500004F5546E6268474DADBF6F96B2F8F985" ma:contentTypeVersion="5" ma:contentTypeDescription="Create a new document in this library." ma:contentTypeScope="" ma:versionID="8bcfbe42d8bbf2b8c396aaa1405c77e9">
  <xsd:schema xmlns:xsd="http://www.w3.org/2001/XMLSchema" xmlns:xs="http://www.w3.org/2001/XMLSchema" xmlns:p="http://schemas.microsoft.com/office/2006/metadata/properties" xmlns:ns2="http://schemas.microsoft.com/sharepoint/v3/fields" xmlns:ns3="2170f1bb-b4a4-405f-baef-d2accc8145af" xmlns:ns4="14f53b76-edca-4df2-ba9c-50820051f079" targetNamespace="http://schemas.microsoft.com/office/2006/metadata/properties" ma:root="true" ma:fieldsID="cecde16ba0b3f8fb192a8cc406e5d2c8" ns2:_="" ns3:_="" ns4:_="">
    <xsd:import namespace="http://schemas.microsoft.com/sharepoint/v3/fields"/>
    <xsd:import namespace="2170f1bb-b4a4-405f-baef-d2accc8145af"/>
    <xsd:import namespace="14f53b76-edca-4df2-ba9c-50820051f079"/>
    <xsd:element name="properties">
      <xsd:complexType>
        <xsd:sequence>
          <xsd:element name="documentManagement">
            <xsd:complexType>
              <xsd:all>
                <xsd:element ref="ns3:EC_Collab_Reference" minOccurs="0"/>
                <xsd:element ref="ns2:_Status" minOccurs="0"/>
                <xsd:element ref="ns3:EC_Collab_DocumentLanguage"/>
                <xsd:element ref="ns3:EC_Collab_Status"/>
                <xsd:element ref="ns3:Document_x0020_type" minOccurs="0"/>
                <xsd:element ref="ns3:URL" minOccurs="0"/>
                <xsd:element ref="ns4:SharedWithUsers" minOccurs="0"/>
                <xsd:element ref="ns4:SharedWithDetails" minOccurs="0"/>
                <xsd:element ref="ns3:TF_x0020_Meeting_x0020__x0028_date_x0029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13" nillable="true" ma:displayName="Status" ma:default="Not Started" ma:hidden="true"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2170f1bb-b4a4-405f-baef-d2accc8145af" elementFormDefault="qualified">
    <xsd:import namespace="http://schemas.microsoft.com/office/2006/documentManagement/types"/>
    <xsd:import namespace="http://schemas.microsoft.com/office/infopath/2007/PartnerControls"/>
    <xsd:element name="EC_Collab_Reference" ma:index="12" nillable="true" ma:displayName="Reference" ma:internalName="EC_Collab_Reference">
      <xsd:simpleType>
        <xsd:restriction base="dms:Text"/>
      </xsd:simpleType>
    </xsd:element>
    <xsd:element name="EC_Collab_DocumentLanguage" ma:index="14" ma:displayName="Language" ma:default="EN" ma:internalName="EC_Collab_DocumentLanguage">
      <xsd:simpleType>
        <xsd:restriction base="dms:Choice">
          <xsd:enumeration value="BG"/>
          <xsd:enumeration value="ES"/>
          <xsd:enumeration value="CS"/>
          <xsd:enumeration value="DA"/>
          <xsd:enumeration value="DE"/>
          <xsd:enumeration value="ET"/>
          <xsd:enumeration value="EL"/>
          <xsd:enumeration value="EN"/>
          <xsd:enumeration value="FR"/>
          <xsd:enumeration value="GA"/>
          <xsd:enumeration value="IT"/>
          <xsd:enumeration value="LT"/>
          <xsd:enumeration value="LV"/>
          <xsd:enumeration value="HU"/>
          <xsd:enumeration value="MT"/>
          <xsd:enumeration value="NL"/>
          <xsd:enumeration value="PL"/>
          <xsd:enumeration value="PT"/>
          <xsd:enumeration value="RO"/>
          <xsd:enumeration value="SK"/>
          <xsd:enumeration value="SL"/>
          <xsd:enumeration value="FI"/>
          <xsd:enumeration value="SV"/>
          <xsd:enumeration value="HR"/>
          <xsd:enumeration value="MK"/>
          <xsd:enumeration value="TR"/>
          <xsd:enumeration value="EU"/>
          <xsd:enumeration value="CA"/>
          <xsd:enumeration value="GL"/>
          <xsd:enumeration value="AB"/>
          <xsd:enumeration value="AA"/>
          <xsd:enumeration value="AF"/>
          <xsd:enumeration value="AK"/>
          <xsd:enumeration value="SQ"/>
          <xsd:enumeration value="AM"/>
          <xsd:enumeration value="AR"/>
          <xsd:enumeration value="AN"/>
          <xsd:enumeration value="HY"/>
          <xsd:enumeration value="AS"/>
          <xsd:enumeration value="AV"/>
          <xsd:enumeration value="AE"/>
          <xsd:enumeration value="AY"/>
          <xsd:enumeration value="AZ"/>
          <xsd:enumeration value="BM"/>
          <xsd:enumeration value="BA"/>
          <xsd:enumeration value="BE"/>
          <xsd:enumeration value="BN"/>
          <xsd:enumeration value="BH"/>
          <xsd:enumeration value="BI"/>
          <xsd:enumeration value="NB"/>
          <xsd:enumeration value="BS"/>
          <xsd:enumeration value="BR"/>
          <xsd:enumeration value="MY"/>
          <xsd:enumeration value="KM"/>
          <xsd:enumeration value="CH"/>
          <xsd:enumeration value="CE"/>
          <xsd:enumeration value="NY"/>
          <xsd:enumeration value="ZH"/>
          <xsd:enumeration value="CU"/>
          <xsd:enumeration value="CV"/>
          <xsd:enumeration value="KW"/>
          <xsd:enumeration value="CO"/>
          <xsd:enumeration value="CR"/>
          <xsd:enumeration value="DV"/>
          <xsd:enumeration value="DZ"/>
          <xsd:enumeration value="EO"/>
          <xsd:enumeration value="EE"/>
          <xsd:enumeration value="FO"/>
          <xsd:enumeration value="FJ"/>
          <xsd:enumeration value="FF"/>
          <xsd:enumeration value="GD"/>
          <xsd:enumeration value="LG"/>
          <xsd:enumeration value="KA"/>
          <xsd:enumeration value="GN"/>
          <xsd:enumeration value="GU"/>
          <xsd:enumeration value="HT"/>
          <xsd:enumeration value="HA"/>
          <xsd:enumeration value="HE"/>
          <xsd:enumeration value="HZ"/>
          <xsd:enumeration value="HI"/>
          <xsd:enumeration value="HO"/>
          <xsd:enumeration value="IS"/>
          <xsd:enumeration value="IO"/>
          <xsd:enumeration value="IG"/>
          <xsd:enumeration value="ID"/>
          <xsd:enumeration value="IA"/>
          <xsd:enumeration value="IE"/>
          <xsd:enumeration value="IU"/>
          <xsd:enumeration value="IK"/>
          <xsd:enumeration value="JA"/>
          <xsd:enumeration value="JV"/>
          <xsd:enumeration value="KL"/>
          <xsd:enumeration value="KN"/>
          <xsd:enumeration value="KR"/>
          <xsd:enumeration value="KS"/>
          <xsd:enumeration value="KK"/>
          <xsd:enumeration value="KI"/>
          <xsd:enumeration value="RW"/>
          <xsd:enumeration value="KY"/>
          <xsd:enumeration value="KV"/>
          <xsd:enumeration value="KG"/>
          <xsd:enumeration value="KO"/>
          <xsd:enumeration value="KJ"/>
          <xsd:enumeration value="KU"/>
          <xsd:enumeration value="LO"/>
          <xsd:enumeration value="LA"/>
          <xsd:enumeration value="LI"/>
          <xsd:enumeration value="LN"/>
          <xsd:enumeration value="LU"/>
          <xsd:enumeration value="LB"/>
          <xsd:enumeration value="MG"/>
          <xsd:enumeration value="MS"/>
          <xsd:enumeration value="ML"/>
          <xsd:enumeration value="GV"/>
          <xsd:enumeration value="MI"/>
          <xsd:enumeration value="MR"/>
          <xsd:enumeration value="MH"/>
          <xsd:enumeration value="MN"/>
          <xsd:enumeration value="NA"/>
          <xsd:enumeration value="NV"/>
          <xsd:enumeration value="ND"/>
          <xsd:enumeration value="NR"/>
          <xsd:enumeration value="NG"/>
          <xsd:enumeration value="NE"/>
          <xsd:enumeration value="SE"/>
          <xsd:enumeration value="NO"/>
          <xsd:enumeration value="NN"/>
          <xsd:enumeration value="OC"/>
          <xsd:enumeration value="OJ"/>
          <xsd:enumeration value="OR"/>
          <xsd:enumeration value="OM"/>
          <xsd:enumeration value="OS"/>
          <xsd:enumeration value="PI"/>
          <xsd:enumeration value="PA"/>
          <xsd:enumeration value="FA"/>
          <xsd:enumeration value="PS"/>
          <xsd:enumeration value="QU"/>
          <xsd:enumeration value="RM"/>
          <xsd:enumeration value="RN"/>
          <xsd:enumeration value="RU"/>
          <xsd:enumeration value="SM"/>
          <xsd:enumeration value="SG"/>
          <xsd:enumeration value="SA"/>
          <xsd:enumeration value="SC"/>
          <xsd:enumeration value="SR"/>
          <xsd:enumeration value="SN"/>
          <xsd:enumeration value="II"/>
          <xsd:enumeration value="SD"/>
          <xsd:enumeration value="SI"/>
          <xsd:enumeration value="SO"/>
          <xsd:enumeration value="ST"/>
          <xsd:enumeration value="SU"/>
          <xsd:enumeration value="SW"/>
          <xsd:enumeration value="SS"/>
          <xsd:enumeration value="TL"/>
          <xsd:enumeration value="TY"/>
          <xsd:enumeration value="TG"/>
          <xsd:enumeration value="TA"/>
          <xsd:enumeration value="TT"/>
          <xsd:enumeration value="TE"/>
          <xsd:enumeration value="TH"/>
          <xsd:enumeration value="BO"/>
          <xsd:enumeration value="TI"/>
          <xsd:enumeration value="TO"/>
          <xsd:enumeration value="TS"/>
          <xsd:enumeration value="TN"/>
          <xsd:enumeration value="TK"/>
          <xsd:enumeration value="TW"/>
          <xsd:enumeration value="UG"/>
          <xsd:enumeration value="UK"/>
          <xsd:enumeration value="UR"/>
          <xsd:enumeration value="UZ"/>
          <xsd:enumeration value="VE"/>
          <xsd:enumeration value="VI"/>
          <xsd:enumeration value="VO"/>
          <xsd:enumeration value="WA"/>
          <xsd:enumeration value="CY"/>
          <xsd:enumeration value="FY"/>
          <xsd:enumeration value="WO"/>
          <xsd:enumeration value="XH"/>
          <xsd:enumeration value="YI"/>
          <xsd:enumeration value="YO"/>
          <xsd:enumeration value="ZA"/>
          <xsd:enumeration value="ZU"/>
        </xsd:restriction>
      </xsd:simpleType>
    </xsd:element>
    <xsd:element name="EC_Collab_Status" ma:index="15" ma:displayName="EC Status" ma:default="Not Started" ma:internalName="EC_Collab_Status">
      <xsd:simpleType>
        <xsd:restriction base="dms:Choice">
          <xsd:enumeration value="Not Started"/>
          <xsd:enumeration value="Draft"/>
          <xsd:enumeration value="Reviewed"/>
          <xsd:enumeration value="Scheduled"/>
          <xsd:enumeration value="Published"/>
          <xsd:enumeration value="Final"/>
          <xsd:enumeration value="Expired"/>
        </xsd:restriction>
      </xsd:simpleType>
    </xsd:element>
    <xsd:element name="Document_x0020_type" ma:index="16" nillable="true" ma:displayName="Document type" ma:default="Presentation" ma:format="Dropdown" ma:internalName="Document_x0020_type">
      <xsd:simpleType>
        <xsd:restriction base="dms:Choice">
          <xsd:enumeration value="Presentation"/>
          <xsd:enumeration value="Background"/>
          <xsd:enumeration value="Working"/>
          <xsd:enumeration value="Master"/>
        </xsd:restriction>
      </xsd:simpleType>
    </xsd:element>
    <xsd:element name="URL" ma:index="17"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TF_x0020_Meeting_x0020__x0028_date_x0029_" ma:index="20" nillable="true" ma:displayName="TF Meeting (date)" ma:format="DateOnly" ma:internalName="TF_x0020_Meeting_x0020__x0028_date_x0029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4f53b76-edca-4df2-ba9c-50820051f07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Author"/>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ma:index="8" ma:displayName="Subject"/>
        <xsd:element ref="dc:description" minOccurs="0" maxOccurs="1" ma:index="11" ma:displayName="Comments"/>
        <xsd:element name="keywords" minOccurs="0" maxOccurs="1" type="xsd:string" ma:index="1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301249-D084-4F52-B71D-518BE77D13E0}">
  <ds:schemaRefs>
    <ds:schemaRef ds:uri="http://purl.org/dc/elements/1.1/"/>
    <ds:schemaRef ds:uri="http://schemas.microsoft.com/sharepoint/v3/fields"/>
    <ds:schemaRef ds:uri="14f53b76-edca-4df2-ba9c-50820051f079"/>
    <ds:schemaRef ds:uri="http://www.w3.org/XML/1998/namespac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2170f1bb-b4a4-405f-baef-d2accc8145af"/>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AF71B04-27D9-4B07-B684-AAD2F8765FC7}">
  <ds:schemaRefs>
    <ds:schemaRef ds:uri="http://schemas.microsoft.com/sharepoint/v3/contenttype/forms"/>
  </ds:schemaRefs>
</ds:datastoreItem>
</file>

<file path=customXml/itemProps3.xml><?xml version="1.0" encoding="utf-8"?>
<ds:datastoreItem xmlns:ds="http://schemas.openxmlformats.org/officeDocument/2006/customXml" ds:itemID="{CA216990-EEB0-4F73-B929-2D765284D6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2170f1bb-b4a4-405f-baef-d2accc8145af"/>
    <ds:schemaRef ds:uri="14f53b76-edca-4df2-ba9c-50820051f0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6965</TotalTime>
  <Words>244</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vt:i4>
      </vt:variant>
    </vt:vector>
  </HeadingPairs>
  <TitlesOfParts>
    <vt:vector size="8" baseType="lpstr">
      <vt:lpstr>arial</vt:lpstr>
      <vt:lpstr>arial</vt:lpstr>
      <vt:lpstr>Calibri</vt:lpstr>
      <vt:lpstr>Verdana</vt:lpstr>
      <vt:lpstr>Office Theme</vt:lpstr>
      <vt:lpstr>EC theme</vt:lpstr>
      <vt:lpstr>Additional post-webinar information</vt:lpstr>
      <vt:lpstr>Additional post-webinar information (2)</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InvestEU Programme</dc:title>
  <dc:subject/>
  <dc:creator>Zsuzsanna Nagy</dc:creator>
  <cp:keywords/>
  <dc:description/>
  <cp:lastModifiedBy>KOCH Martin (ECFIN)</cp:lastModifiedBy>
  <cp:revision>445</cp:revision>
  <dcterms:created xsi:type="dcterms:W3CDTF">2020-05-20T13:48:03Z</dcterms:created>
  <dcterms:modified xsi:type="dcterms:W3CDTF">2024-02-21T13:38:55Z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0x010100258AA79CEB83498886A3A086811232500004F5546E6268474DADBF6F96B2F8F985</vt:lpwstr>
  </property>
  <property fmtid="{D5CDD505-2E9C-101B-9397-08002B2CF9AE}" pid="3" name="MSIP_Label_6bd9ddd1-4d20-43f6-abfa-fc3c07406f94_SetDate">
    <vt:lpwstr>2022-06-14T10:55:55Z</vt:lpwstr>
  </property>
  <property fmtid="{D5CDD505-2E9C-101B-9397-08002B2CF9AE}" pid="4" name="MSIP_Label_6bd9ddd1-4d20-43f6-abfa-fc3c07406f94_Name">
    <vt:lpwstr>Commission Use</vt:lpwstr>
  </property>
  <property fmtid="{D5CDD505-2E9C-101B-9397-08002B2CF9AE}" pid="5" name="MSIP_Label_6bd9ddd1-4d20-43f6-abfa-fc3c07406f94_ActionId">
    <vt:lpwstr>66c274e5-0943-46da-bcd4-388ab85012de</vt:lpwstr>
  </property>
  <property fmtid="{D5CDD505-2E9C-101B-9397-08002B2CF9AE}" pid="6" name="MSIP_Label_6bd9ddd1-4d20-43f6-abfa-fc3c07406f94_ContentBits">
    <vt:lpwstr>0</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Enabled">
    <vt:lpwstr>true</vt:lpwstr>
  </property>
  <property fmtid="{D5CDD505-2E9C-101B-9397-08002B2CF9AE}" pid="9" name="MSIP_Label_6bd9ddd1-4d20-43f6-abfa-fc3c07406f94_Method">
    <vt:lpwstr>Standard</vt:lpwstr>
  </property>
</Properties>
</file>